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PartName="/ppt/slides/slide19.xml" ContentType="application/vnd.openxmlformats-officedocument.presentationml.slide+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4" r:id="rId24"/>
    <p:sldId id="271" r:id="rId20"/>
    <p:sldId id="272" r:id="rId21"/>
    <p:sldId id="273" r:id="rId22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23" roundtripDataSignature="AMtx7mjOr5N+A8UKf1utzKJwMivnoQUVj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
<Relationships xmlns="http://schemas.openxmlformats.org/package/2006/relationships"><Relationship Id="rId20" Type="http://schemas.openxmlformats.org/officeDocument/2006/relationships/slide" Target="slides/slide16.xml"/><Relationship Id="rId11" Type="http://schemas.openxmlformats.org/officeDocument/2006/relationships/slide" Target="slides/slide7.xml"/><Relationship Id="rId22" Type="http://schemas.openxmlformats.org/officeDocument/2006/relationships/slide" Target="slides/slide18.xml"/><Relationship Id="rId10" Type="http://schemas.openxmlformats.org/officeDocument/2006/relationships/slide" Target="slides/slide6.xml"/><Relationship Id="rId21" Type="http://schemas.openxmlformats.org/officeDocument/2006/relationships/slide" Target="slides/slide17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23" Type="http://customschemas.google.com/relationships/presentationmetadata" Target="meta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6" Type="http://schemas.openxmlformats.org/officeDocument/2006/relationships/slide" Target="slides/slide2.xml"/><Relationship Id="rId18" Type="http://schemas.openxmlformats.org/officeDocument/2006/relationships/slide" Target="slides/slide14.xml"/><Relationship Id="rId7" Type="http://schemas.openxmlformats.org/officeDocument/2006/relationships/slide" Target="slides/slide3.xml"/><Relationship Id="rId8" Type="http://schemas.openxmlformats.org/officeDocument/2006/relationships/slide" Target="slides/slide4.xml"/>  <Relationship Id="rId24" Type="http://schemas.openxmlformats.org/officeDocument/2006/relationships/slide" Target="slides/slide19.xml"/>
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3" name="Google Shape;83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63" name="Google Shape;163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70" name="Google Shape;170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78" name="Google Shape;178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85" name="Google Shape;185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96" name="Google Shape;196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03" name="Google Shape;203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22" name="Google Shape;222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29" name="Google Shape;229;p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3f9e181dd9f_0_9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6" name="Google Shape;236;g3f9e181dd9f_0_9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2" name="Google Shape;92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9" name="Google Shape;99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6" name="Google Shape;106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15" name="Google Shape;115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23" name="Google Shape;123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30" name="Google Shape;130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41" name="Google Shape;141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53" name="Google Shape;153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9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19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1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1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1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8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2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2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9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9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2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enerated (g3f9e181dd9f_7_0)">
  <p:cSld name="Generated (g3f9e181dd9f_7_0)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0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2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2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2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2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2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2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22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2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2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2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23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23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2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2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2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4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24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24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24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24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2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2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2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2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2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2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6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6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26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2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2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7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7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7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2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2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8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9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5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8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6.png"/><Relationship Id="rId4" Type="http://schemas.openxmlformats.org/officeDocument/2006/relationships/image" Target="../media/image12.png"/><Relationship Id="rId5" Type="http://schemas.openxmlformats.org/officeDocument/2006/relationships/image" Target="../media/image5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hyperlink" Target="http://www.didierfle.fr/creationmoodle.php?provenance=didiernomade" TargetMode="External"/><Relationship Id="rId4" Type="http://schemas.openxmlformats.org/officeDocument/2006/relationships/image" Target="../media/image11.png"/><Relationship Id="rId5" Type="http://schemas.openxmlformats.org/officeDocument/2006/relationships/hyperlink" Target="https://en.calameo.com/read/001055630fc552a015f4d" TargetMode="Externa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3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6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1.png"/><Relationship Id="rId4" Type="http://schemas.openxmlformats.org/officeDocument/2006/relationships/image" Target="../media/image17.png"/></Relationships>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3.xml"/><Relationship Id="rId3" Type="http://schemas.openxmlformats.org/officeDocument/2006/relationships/hyperlink" Target="http://www.didierfle.fr/creationmoodle.php?provenance=didiernomade" TargetMode="External"/><Relationship Id="rId4" Type="http://schemas.openxmlformats.org/officeDocument/2006/relationships/image" Target="../media/image11.png"/><Relationship Id="rId5" Type="http://schemas.openxmlformats.org/officeDocument/2006/relationships/hyperlink" Target="https://en.calameo.com/read/001055630fc552a015f4d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hyperlink" Target="https://www.youtube.com/watch?v=8-qre2CXKYk&amp;t=43s" TargetMode="External"/><Relationship Id="rId4" Type="http://schemas.openxmlformats.org/officeDocument/2006/relationships/image" Target="../media/image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0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Relationship Id="rId4" Type="http://schemas.openxmlformats.org/officeDocument/2006/relationships/image" Target="../media/image20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1"/>
          <p:cNvSpPr/>
          <p:nvPr/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1"/>
          <p:cNvSpPr/>
          <p:nvPr/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cap="flat" cmpd="sng" w="19050">
            <a:solidFill>
              <a:srgbClr val="3F3F3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Google Shape;88;p1"/>
          <p:cNvSpPr txBox="1"/>
          <p:nvPr>
            <p:ph type="ctrTitle"/>
          </p:nvPr>
        </p:nvSpPr>
        <p:spPr>
          <a:xfrm>
            <a:off x="1285241" y="1008993"/>
            <a:ext cx="9231410" cy="354204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0"/>
              <a:buFont typeface="Calibri"/>
              <a:buNone/>
            </a:pPr>
            <a:r>
              <a:rPr lang="en-US" sz="11500"/>
              <a:t>Cours 6</a:t>
            </a:r>
            <a:endParaRPr/>
          </a:p>
        </p:txBody>
      </p:sp>
      <p:sp>
        <p:nvSpPr>
          <p:cNvPr id="89" name="Google Shape;89;p1"/>
          <p:cNvSpPr txBox="1"/>
          <p:nvPr>
            <p:ph idx="1" type="subTitle"/>
          </p:nvPr>
        </p:nvSpPr>
        <p:spPr>
          <a:xfrm>
            <a:off x="1285241" y="4582814"/>
            <a:ext cx="7132335" cy="131265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rPr lang="en-US" sz="2200"/>
              <a:t>Objectifs: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rPr lang="en-US" sz="2200"/>
              <a:t>S’exprimer poliment</a:t>
            </a:r>
            <a:endParaRPr sz="2200"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rPr lang="en-US" sz="2200"/>
              <a:t>Remplir un formulaire</a:t>
            </a:r>
            <a:endParaRPr sz="2200"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t/>
            </a:r>
            <a:endParaRPr sz="22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62495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Google Shape;166;p10"/>
          <p:cNvSpPr/>
          <p:nvPr/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A screenshot of a cell phone&#10;&#10;Description automatically generated" id="167" name="Google Shape;167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84512" y="643467"/>
            <a:ext cx="8222975" cy="55710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picture containing bird&#10;&#10;Description automatically generated" id="172" name="Google Shape;172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47420" y="1651379"/>
            <a:ext cx="6918658" cy="3111690"/>
          </a:xfrm>
          <a:prstGeom prst="rect">
            <a:avLst/>
          </a:prstGeom>
          <a:noFill/>
          <a:ln>
            <a:noFill/>
          </a:ln>
        </p:spPr>
      </p:pic>
      <p:sp>
        <p:nvSpPr>
          <p:cNvPr id="173" name="Google Shape;173;p11"/>
          <p:cNvSpPr/>
          <p:nvPr/>
        </p:nvSpPr>
        <p:spPr>
          <a:xfrm>
            <a:off x="2347415" y="3289110"/>
            <a:ext cx="2634018" cy="464024"/>
          </a:xfrm>
          <a:prstGeom prst="rect">
            <a:avLst/>
          </a:prstGeom>
          <a:noFill/>
          <a:ln cap="flat" cmpd="sng" w="95250">
            <a:solidFill>
              <a:srgbClr val="00B0F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p11"/>
          <p:cNvSpPr txBox="1"/>
          <p:nvPr/>
        </p:nvSpPr>
        <p:spPr>
          <a:xfrm>
            <a:off x="7874758" y="3643952"/>
            <a:ext cx="3493827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en-US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Didier Nomade</a:t>
            </a:r>
            <a:endParaRPr b="1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p11"/>
          <p:cNvSpPr txBox="1"/>
          <p:nvPr/>
        </p:nvSpPr>
        <p:spPr>
          <a:xfrm>
            <a:off x="5188424" y="4228727"/>
            <a:ext cx="5320352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en-US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Pour apprendre le français.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1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Google Shape;181;p12"/>
          <p:cNvSpPr/>
          <p:nvPr/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A screenshot of a cell phone&#10;&#10;Description automatically generated" id="182" name="Google Shape;182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43467" y="688385"/>
            <a:ext cx="10905066" cy="54812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1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p13"/>
          <p:cNvSpPr/>
          <p:nvPr/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Google Shape;189;p13"/>
          <p:cNvSpPr/>
          <p:nvPr/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cap="flat" cmpd="sng" w="19050">
            <a:solidFill>
              <a:srgbClr val="3F3F3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A screenshot of a cell phone&#10;&#10;Description automatically generated" id="190" name="Google Shape;190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1258" y="918546"/>
            <a:ext cx="7428518" cy="49793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196497" y="5321569"/>
            <a:ext cx="3225800" cy="495300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p13"/>
          <p:cNvSpPr/>
          <p:nvPr/>
        </p:nvSpPr>
        <p:spPr>
          <a:xfrm>
            <a:off x="4230806" y="5090615"/>
            <a:ext cx="3452884" cy="848839"/>
          </a:xfrm>
          <a:prstGeom prst="ellipse">
            <a:avLst/>
          </a:prstGeom>
          <a:noFill/>
          <a:ln cap="flat" cmpd="sng" w="88900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Google Shape;193;p1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595763" y="4006572"/>
            <a:ext cx="2184400" cy="457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14"/>
          <p:cNvSpPr txBox="1"/>
          <p:nvPr/>
        </p:nvSpPr>
        <p:spPr>
          <a:xfrm>
            <a:off x="1132775" y="3353200"/>
            <a:ext cx="10540800" cy="1130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873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AutoNum type="arabicParenR"/>
            </a:pPr>
            <a:r>
              <a:rPr b="0" i="0" lang="en-US" sz="2600" u="none" cap="none" strike="noStrike">
                <a:solidFill>
                  <a:schemeClr val="dk1"/>
                </a:solidFill>
                <a:uFill>
                  <a:noFill/>
                </a:u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http://www.didierfle.fr/creationmoodle.php?provenance=didiernomade</a:t>
            </a:r>
            <a:endParaRPr b="0" i="0" sz="2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A picture containing knife, table&#10;&#10;Description automatically generated" id="199" name="Google Shape;199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715792" y="1348949"/>
            <a:ext cx="4241800" cy="1130300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p14"/>
          <p:cNvSpPr txBox="1"/>
          <p:nvPr/>
        </p:nvSpPr>
        <p:spPr>
          <a:xfrm>
            <a:off x="1210750" y="4483450"/>
            <a:ext cx="100311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US" sz="2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2) COMPLÉTEZ le “PASSEPORT POUR LE FRANÇAIS”: </a:t>
            </a:r>
            <a:r>
              <a:rPr b="1" i="0" lang="en-US" sz="2500" u="sng" cap="none" strike="noStrik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ICI</a:t>
            </a:r>
            <a:endParaRPr b="0" i="0" sz="25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" name="Google Shape;205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98121" y="317686"/>
            <a:ext cx="1830126" cy="1143442"/>
          </a:xfrm>
          <a:prstGeom prst="rect">
            <a:avLst/>
          </a:prstGeom>
          <a:noFill/>
          <a:ln>
            <a:noFill/>
          </a:ln>
        </p:spPr>
      </p:pic>
      <p:sp>
        <p:nvSpPr>
          <p:cNvPr id="206" name="Google Shape;206;p15"/>
          <p:cNvSpPr/>
          <p:nvPr/>
        </p:nvSpPr>
        <p:spPr>
          <a:xfrm>
            <a:off x="2994590" y="695777"/>
            <a:ext cx="3967753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FORMULAIRE DE DEMANDE DE VISA</a:t>
            </a: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p15"/>
          <p:cNvSpPr/>
          <p:nvPr/>
        </p:nvSpPr>
        <p:spPr>
          <a:xfrm>
            <a:off x="7671030" y="1461128"/>
            <a:ext cx="4363314" cy="43317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AutoNum type="alphaUcPeriod"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Vous vous appelez comment ?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AutoNum type="alphaUcPeriod"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Vous avez quel âge ?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AutoNum type="alphaUcPeriod"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Quelle est votre profession ?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AutoNum type="alphaUcPeriod"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Quel est votre numéro de téléphone ?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AutoNum type="alphaUcPeriod"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Vous parlez quelles langues ?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AutoNum type="alphaUcPeriod"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Quel est votre courriel?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AutoNum type="alphaUcPeriod"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Vous habitez où ?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AutoNum type="alphaUcPeriod"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Quelle est votre date de naissance ?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AutoNum type="alphaUcPeriod"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Quel est votre nom de famille ?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AutoNum type="alphaUcPeriod"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Quelle est votre nationalité ? 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" name="Google Shape;208;p15"/>
          <p:cNvSpPr/>
          <p:nvPr/>
        </p:nvSpPr>
        <p:spPr>
          <a:xfrm>
            <a:off x="623181" y="1592317"/>
            <a:ext cx="6339162" cy="42005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AutoNum type="arabicPeriod"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Prénom : .................................................................................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AutoNum type="arabicPeriod"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Nom: .......................................................................................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3.  Nationalité : ............................................................................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4.  Âge :.........................................................................................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5.  Date de naissance: ................................................................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6.  Profession : .............................................................................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7.  Adresse : ................................................................................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8.  Courriel : ................................................................................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9.  Numéro de téléphone : .......................................................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10. Langues : ..............................................................................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" name="Google Shape;209;p15"/>
          <p:cNvSpPr txBox="1"/>
          <p:nvPr/>
        </p:nvSpPr>
        <p:spPr>
          <a:xfrm>
            <a:off x="2128247" y="1650536"/>
            <a:ext cx="35298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" name="Google Shape;210;p15"/>
          <p:cNvSpPr txBox="1"/>
          <p:nvPr/>
        </p:nvSpPr>
        <p:spPr>
          <a:xfrm>
            <a:off x="2142675" y="2087259"/>
            <a:ext cx="258404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" name="Google Shape;211;p15"/>
          <p:cNvSpPr txBox="1"/>
          <p:nvPr/>
        </p:nvSpPr>
        <p:spPr>
          <a:xfrm>
            <a:off x="2448928" y="2456591"/>
            <a:ext cx="306494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" name="Google Shape;212;p15"/>
          <p:cNvSpPr txBox="1"/>
          <p:nvPr/>
        </p:nvSpPr>
        <p:spPr>
          <a:xfrm>
            <a:off x="2099881" y="2832869"/>
            <a:ext cx="338554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" name="Google Shape;213;p15"/>
          <p:cNvSpPr txBox="1"/>
          <p:nvPr/>
        </p:nvSpPr>
        <p:spPr>
          <a:xfrm>
            <a:off x="2999735" y="3275323"/>
            <a:ext cx="36099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" name="Google Shape;214;p15"/>
          <p:cNvSpPr txBox="1"/>
          <p:nvPr/>
        </p:nvSpPr>
        <p:spPr>
          <a:xfrm>
            <a:off x="2398473" y="3693168"/>
            <a:ext cx="34496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" name="Google Shape;215;p15"/>
          <p:cNvSpPr txBox="1"/>
          <p:nvPr/>
        </p:nvSpPr>
        <p:spPr>
          <a:xfrm>
            <a:off x="2380839" y="4100978"/>
            <a:ext cx="36260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" name="Google Shape;216;p15"/>
          <p:cNvSpPr txBox="1"/>
          <p:nvPr/>
        </p:nvSpPr>
        <p:spPr>
          <a:xfrm>
            <a:off x="2398473" y="4514989"/>
            <a:ext cx="31771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" name="Google Shape;217;p15"/>
          <p:cNvSpPr txBox="1"/>
          <p:nvPr/>
        </p:nvSpPr>
        <p:spPr>
          <a:xfrm>
            <a:off x="3611462" y="4896351"/>
            <a:ext cx="36260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" name="Google Shape;218;p15"/>
          <p:cNvSpPr txBox="1"/>
          <p:nvPr/>
        </p:nvSpPr>
        <p:spPr>
          <a:xfrm>
            <a:off x="2380839" y="5366468"/>
            <a:ext cx="32412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" name="Google Shape;219;p15"/>
          <p:cNvSpPr txBox="1"/>
          <p:nvPr/>
        </p:nvSpPr>
        <p:spPr>
          <a:xfrm>
            <a:off x="10878207" y="6430992"/>
            <a:ext cx="922047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 par 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1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" name="Google Shape;225;p16"/>
          <p:cNvSpPr/>
          <p:nvPr/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A screenshot of text&#10;&#10;Description automatically generated" id="226" name="Google Shape;226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44889" y="643467"/>
            <a:ext cx="7902221" cy="55710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1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C524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2" name="Google Shape;232;p17"/>
          <p:cNvSpPr/>
          <p:nvPr/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A map with text&#10;&#10;Description automatically generated" id="233" name="Google Shape;233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72566" y="643467"/>
            <a:ext cx="9646868" cy="55710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3f9e181dd9f_0_9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9FAFB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39" name="Google Shape;239;g3f9e181dd9f_0_94"/>
          <p:cNvGrpSpPr/>
          <p:nvPr/>
        </p:nvGrpSpPr>
        <p:grpSpPr>
          <a:xfrm>
            <a:off x="762000" y="571500"/>
            <a:ext cx="10668000" cy="5715000"/>
            <a:chOff x="0" y="0"/>
            <a:chExt cx="10668000" cy="5715000"/>
          </a:xfrm>
        </p:grpSpPr>
        <p:sp>
          <p:nvSpPr>
            <p:cNvPr id="240" name="Google Shape;240;g3f9e181dd9f_0_94"/>
            <p:cNvSpPr/>
            <p:nvPr/>
          </p:nvSpPr>
          <p:spPr>
            <a:xfrm>
              <a:off x="0" y="0"/>
              <a:ext cx="10668000" cy="57150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1" name="Google Shape;241;g3f9e181dd9f_0_94"/>
            <p:cNvSpPr txBox="1"/>
            <p:nvPr/>
          </p:nvSpPr>
          <p:spPr>
            <a:xfrm>
              <a:off x="0" y="0"/>
              <a:ext cx="7620000" cy="1047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4200">
                  <a:solidFill>
                    <a:srgbClr val="111827"/>
                  </a:solidFill>
                  <a:latin typeface="Calibri"/>
                  <a:ea typeface="Calibri"/>
                  <a:cs typeface="Calibri"/>
                  <a:sym typeface="Calibri"/>
                </a:rPr>
                <a:t>Billet de Sortie : Cours 6</a:t>
              </a:r>
              <a:endParaRPr b="1" sz="4200">
                <a:solidFill>
                  <a:srgbClr val="111827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rtl="0" algn="l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b="0" lang="en-US" sz="1800">
                  <a:solidFill>
                    <a:srgbClr val="4B5563"/>
                  </a:solidFill>
                  <a:latin typeface="Calibri"/>
                  <a:ea typeface="Calibri"/>
                  <a:cs typeface="Calibri"/>
                  <a:sym typeface="Calibri"/>
                </a:rPr>
                <a:t>Vérifiez vos acquis avant de quitter la classe !</a:t>
              </a:r>
              <a:endParaRPr b="0" sz="1800">
                <a:solidFill>
                  <a:srgbClr val="4B556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42" name="Google Shape;242;g3f9e181dd9f_0_9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334500" y="4000500"/>
            <a:ext cx="2857500" cy="2857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43" name="Google Shape;243;g3f9e181dd9f_0_94"/>
          <p:cNvGrpSpPr/>
          <p:nvPr/>
        </p:nvGrpSpPr>
        <p:grpSpPr>
          <a:xfrm>
            <a:off x="762000" y="1809750"/>
            <a:ext cx="4953000" cy="4000500"/>
            <a:chOff x="0" y="0"/>
            <a:chExt cx="4953000" cy="4000500"/>
          </a:xfrm>
        </p:grpSpPr>
        <p:sp>
          <p:nvSpPr>
            <p:cNvPr id="244" name="Google Shape;244;g3f9e181dd9f_0_94"/>
            <p:cNvSpPr/>
            <p:nvPr/>
          </p:nvSpPr>
          <p:spPr>
            <a:xfrm>
              <a:off x="0" y="0"/>
              <a:ext cx="4953000" cy="4000500"/>
            </a:xfrm>
            <a:prstGeom prst="roundRect">
              <a:avLst>
                <a:gd fmla="val 3809" name="adj"/>
              </a:avLst>
            </a:prstGeom>
            <a:solidFill>
              <a:srgbClr val="FFFFFF"/>
            </a:solidFill>
            <a:ln cap="flat" cmpd="sng" w="19050">
              <a:solidFill>
                <a:srgbClr val="E5E7E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245" name="Google Shape;245;g3f9e181dd9f_0_94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0" y="0"/>
              <a:ext cx="4953000" cy="6669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46" name="Google Shape;246;g3f9e181dd9f_0_94"/>
            <p:cNvSpPr txBox="1"/>
            <p:nvPr/>
          </p:nvSpPr>
          <p:spPr>
            <a:xfrm>
              <a:off x="228600" y="142875"/>
              <a:ext cx="4495800" cy="38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1. S'exprimer poliment</a:t>
              </a:r>
              <a:endParaRPr b="1" sz="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7" name="Google Shape;247;g3f9e181dd9f_0_94"/>
            <p:cNvSpPr txBox="1"/>
            <p:nvPr/>
          </p:nvSpPr>
          <p:spPr>
            <a:xfrm>
              <a:off x="228600" y="904875"/>
              <a:ext cx="4495800" cy="2857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-US" sz="1600">
                  <a:solidFill>
                    <a:srgbClr val="1F2937"/>
                  </a:solidFill>
                  <a:latin typeface="Calibri"/>
                  <a:ea typeface="Calibri"/>
                  <a:cs typeface="Calibri"/>
                  <a:sym typeface="Calibri"/>
                </a:rPr>
                <a:t>Traduisez ou complétez ces phrases clés :</a:t>
              </a:r>
              <a:endParaRPr b="0" sz="1600">
                <a:solidFill>
                  <a:srgbClr val="1F2937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rtl="0" algn="l">
                <a:spcBef>
                  <a:spcPts val="1200"/>
                </a:spcBef>
                <a:spcAft>
                  <a:spcPts val="0"/>
                </a:spcAft>
                <a:buNone/>
              </a:pPr>
              <a:r>
                <a:rPr b="1" lang="en-US" sz="1600">
                  <a:solidFill>
                    <a:srgbClr val="1F2937"/>
                  </a:solidFill>
                  <a:latin typeface="Calibri"/>
                  <a:ea typeface="Calibri"/>
                  <a:cs typeface="Calibri"/>
                  <a:sym typeface="Calibri"/>
                </a:rPr>
                <a:t>a)</a:t>
              </a:r>
              <a:r>
                <a:rPr b="0" lang="en-US" sz="1600">
                  <a:solidFill>
                    <a:srgbClr val="1F2937"/>
                  </a:solidFill>
                  <a:latin typeface="Calibri"/>
                  <a:ea typeface="Calibri"/>
                  <a:cs typeface="Calibri"/>
                  <a:sym typeface="Calibri"/>
                </a:rPr>
                <a:t> « Un café, </a:t>
              </a:r>
              <a:r>
                <a:rPr b="1" lang="en-US" sz="1600">
                  <a:solidFill>
                    <a:srgbClr val="7030A0"/>
                  </a:solidFill>
                  <a:latin typeface="Calibri"/>
                  <a:ea typeface="Calibri"/>
                  <a:cs typeface="Calibri"/>
                  <a:sym typeface="Calibri"/>
                </a:rPr>
                <a:t>__________</a:t>
              </a:r>
              <a:r>
                <a:rPr b="0" lang="en-US" sz="1600">
                  <a:solidFill>
                    <a:srgbClr val="1F2937"/>
                  </a:solidFill>
                  <a:latin typeface="Calibri"/>
                  <a:ea typeface="Calibri"/>
                  <a:cs typeface="Calibri"/>
                  <a:sym typeface="Calibri"/>
                </a:rPr>
                <a:t>. »</a:t>
              </a:r>
              <a:endParaRPr b="0" sz="1600">
                <a:solidFill>
                  <a:srgbClr val="1F2937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rtl="0" algn="l">
                <a:spcBef>
                  <a:spcPts val="900"/>
                </a:spcBef>
                <a:spcAft>
                  <a:spcPts val="0"/>
                </a:spcAft>
                <a:buNone/>
              </a:pPr>
              <a:r>
                <a:rPr b="1" lang="en-US" sz="1600">
                  <a:solidFill>
                    <a:srgbClr val="1F2937"/>
                  </a:solidFill>
                  <a:latin typeface="Calibri"/>
                  <a:ea typeface="Calibri"/>
                  <a:cs typeface="Calibri"/>
                  <a:sym typeface="Calibri"/>
                </a:rPr>
                <a:t>b)</a:t>
              </a:r>
              <a:r>
                <a:rPr b="0" lang="en-US" sz="1600">
                  <a:solidFill>
                    <a:srgbClr val="1F2937"/>
                  </a:solidFill>
                  <a:latin typeface="Calibri"/>
                  <a:ea typeface="Calibri"/>
                  <a:cs typeface="Calibri"/>
                  <a:sym typeface="Calibri"/>
                </a:rPr>
                <a:t> Comment dit-on poliment « De rien » ?</a:t>
              </a:r>
              <a:br>
                <a:rPr b="0" lang="en-US" sz="1600">
                  <a:solidFill>
                    <a:srgbClr val="1F2937"/>
                  </a:solidFill>
                  <a:latin typeface="Calibri"/>
                  <a:ea typeface="Calibri"/>
                  <a:cs typeface="Calibri"/>
                  <a:sym typeface="Calibri"/>
                </a:rPr>
              </a:br>
              <a:r>
                <a:rPr b="0" lang="en-US" sz="1400">
                  <a:solidFill>
                    <a:srgbClr val="6B7280"/>
                  </a:solidFill>
                  <a:latin typeface="Calibri"/>
                  <a:ea typeface="Calibri"/>
                  <a:cs typeface="Calibri"/>
                  <a:sym typeface="Calibri"/>
                </a:rPr>
                <a:t>→ Je vous __ ___ .</a:t>
              </a:r>
              <a:endParaRPr b="0" sz="1600">
                <a:solidFill>
                  <a:srgbClr val="1F2937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rtl="0" algn="l">
                <a:spcBef>
                  <a:spcPts val="900"/>
                </a:spcBef>
                <a:spcAft>
                  <a:spcPts val="0"/>
                </a:spcAft>
                <a:buNone/>
              </a:pPr>
              <a:r>
                <a:rPr b="1" lang="en-US" sz="1600">
                  <a:solidFill>
                    <a:srgbClr val="1F2937"/>
                  </a:solidFill>
                  <a:latin typeface="Calibri"/>
                  <a:ea typeface="Calibri"/>
                  <a:cs typeface="Calibri"/>
                  <a:sym typeface="Calibri"/>
                </a:rPr>
                <a:t>c)</a:t>
              </a:r>
              <a:r>
                <a:rPr b="0" lang="en-US" sz="1600">
                  <a:solidFill>
                    <a:srgbClr val="1F2937"/>
                  </a:solidFill>
                  <a:latin typeface="Calibri"/>
                  <a:ea typeface="Calibri"/>
                  <a:cs typeface="Calibri"/>
                  <a:sym typeface="Calibri"/>
                </a:rPr>
                <a:t> Quel est le prix d'un café avec politesse ?</a:t>
              </a:r>
              <a:br>
                <a:rPr b="0" lang="en-US" sz="1600">
                  <a:solidFill>
                    <a:srgbClr val="1F2937"/>
                  </a:solidFill>
                  <a:latin typeface="Calibri"/>
                  <a:ea typeface="Calibri"/>
                  <a:cs typeface="Calibri"/>
                  <a:sym typeface="Calibri"/>
                </a:rPr>
              </a:br>
              <a:r>
                <a:rPr b="0" lang="en-US" sz="1400">
                  <a:solidFill>
                    <a:srgbClr val="6B7280"/>
                  </a:solidFill>
                  <a:latin typeface="Calibri"/>
                  <a:ea typeface="Calibri"/>
                  <a:cs typeface="Calibri"/>
                  <a:sym typeface="Calibri"/>
                </a:rPr>
                <a:t>→ Ça coûte ____ .</a:t>
              </a:r>
              <a:endParaRPr b="0" sz="1600">
                <a:solidFill>
                  <a:srgbClr val="1F2937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48" name="Google Shape;248;g3f9e181dd9f_0_94"/>
          <p:cNvGrpSpPr/>
          <p:nvPr/>
        </p:nvGrpSpPr>
        <p:grpSpPr>
          <a:xfrm>
            <a:off x="6477000" y="1809750"/>
            <a:ext cx="4953000" cy="4000500"/>
            <a:chOff x="0" y="0"/>
            <a:chExt cx="4953000" cy="4000500"/>
          </a:xfrm>
        </p:grpSpPr>
        <p:sp>
          <p:nvSpPr>
            <p:cNvPr id="249" name="Google Shape;249;g3f9e181dd9f_0_94"/>
            <p:cNvSpPr/>
            <p:nvPr/>
          </p:nvSpPr>
          <p:spPr>
            <a:xfrm>
              <a:off x="0" y="0"/>
              <a:ext cx="4953000" cy="4000500"/>
            </a:xfrm>
            <a:prstGeom prst="roundRect">
              <a:avLst>
                <a:gd fmla="val 3809" name="adj"/>
              </a:avLst>
            </a:prstGeom>
            <a:solidFill>
              <a:srgbClr val="FFFFFF"/>
            </a:solidFill>
            <a:ln cap="flat" cmpd="sng" w="19050">
              <a:solidFill>
                <a:srgbClr val="E5E7E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250" name="Google Shape;250;g3f9e181dd9f_0_94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0" y="0"/>
              <a:ext cx="4953000" cy="6669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51" name="Google Shape;251;g3f9e181dd9f_0_94"/>
            <p:cNvSpPr txBox="1"/>
            <p:nvPr/>
          </p:nvSpPr>
          <p:spPr>
            <a:xfrm>
              <a:off x="228600" y="142875"/>
              <a:ext cx="4495800" cy="38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2. Remplir un formulaire &amp; Grammaire</a:t>
              </a:r>
              <a:endParaRPr b="1" sz="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2" name="Google Shape;252;g3f9e181dd9f_0_94"/>
            <p:cNvSpPr txBox="1"/>
            <p:nvPr/>
          </p:nvSpPr>
          <p:spPr>
            <a:xfrm>
              <a:off x="228600" y="904875"/>
              <a:ext cx="4495800" cy="2857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-US" sz="1600">
                  <a:solidFill>
                    <a:srgbClr val="1F2937"/>
                  </a:solidFill>
                  <a:latin typeface="Calibri"/>
                  <a:ea typeface="Calibri"/>
                  <a:cs typeface="Calibri"/>
                  <a:sym typeface="Calibri"/>
                </a:rPr>
                <a:t>Transformez au pluriel (C'est → Ce sont) :</a:t>
              </a:r>
              <a:endParaRPr b="0" sz="1600">
                <a:solidFill>
                  <a:srgbClr val="1F2937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rtl="0" algn="l">
                <a:spcBef>
                  <a:spcPts val="1200"/>
                </a:spcBef>
                <a:spcAft>
                  <a:spcPts val="0"/>
                </a:spcAft>
                <a:buNone/>
              </a:pPr>
              <a:r>
                <a:rPr b="1" lang="en-US" sz="1600">
                  <a:solidFill>
                    <a:srgbClr val="1F2937"/>
                  </a:solidFill>
                  <a:latin typeface="Calibri"/>
                  <a:ea typeface="Calibri"/>
                  <a:cs typeface="Calibri"/>
                  <a:sym typeface="Calibri"/>
                </a:rPr>
                <a:t>a)</a:t>
              </a:r>
              <a:r>
                <a:rPr b="0" lang="en-US" sz="1600">
                  <a:solidFill>
                    <a:srgbClr val="1F2937"/>
                  </a:solidFill>
                  <a:latin typeface="Calibri"/>
                  <a:ea typeface="Calibri"/>
                  <a:cs typeface="Calibri"/>
                  <a:sym typeface="Calibri"/>
                </a:rPr>
                <a:t> C'est un acteur.</a:t>
              </a:r>
              <a:br>
                <a:rPr b="0" lang="en-US" sz="1600">
                  <a:solidFill>
                    <a:srgbClr val="1F2937"/>
                  </a:solidFill>
                  <a:latin typeface="Calibri"/>
                  <a:ea typeface="Calibri"/>
                  <a:cs typeface="Calibri"/>
                  <a:sym typeface="Calibri"/>
                </a:rPr>
              </a:br>
              <a:r>
                <a:rPr b="0" lang="en-US" sz="1400">
                  <a:solidFill>
                    <a:srgbClr val="6B7280"/>
                  </a:solidFill>
                  <a:latin typeface="Calibri"/>
                  <a:ea typeface="Calibri"/>
                  <a:cs typeface="Calibri"/>
                  <a:sym typeface="Calibri"/>
                </a:rPr>
                <a:t>→ ____________________</a:t>
              </a:r>
              <a:endParaRPr b="0" sz="1600">
                <a:solidFill>
                  <a:srgbClr val="1F2937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rtl="0" algn="l">
                <a:spcBef>
                  <a:spcPts val="1200"/>
                </a:spcBef>
                <a:spcAft>
                  <a:spcPts val="0"/>
                </a:spcAft>
                <a:buNone/>
              </a:pPr>
              <a:r>
                <a:rPr b="1" lang="en-US" sz="1600">
                  <a:solidFill>
                    <a:srgbClr val="1F2937"/>
                  </a:solidFill>
                  <a:latin typeface="Calibri"/>
                  <a:ea typeface="Calibri"/>
                  <a:cs typeface="Calibri"/>
                  <a:sym typeface="Calibri"/>
                </a:rPr>
                <a:t>b)</a:t>
              </a:r>
              <a:r>
                <a:rPr b="0" lang="en-US" sz="1600">
                  <a:solidFill>
                    <a:srgbClr val="1F2937"/>
                  </a:solidFill>
                  <a:latin typeface="Calibri"/>
                  <a:ea typeface="Calibri"/>
                  <a:cs typeface="Calibri"/>
                  <a:sym typeface="Calibri"/>
                </a:rPr>
                <a:t> C'est un serveur.</a:t>
              </a:r>
              <a:br>
                <a:rPr b="0" lang="en-US" sz="1600">
                  <a:solidFill>
                    <a:srgbClr val="1F2937"/>
                  </a:solidFill>
                  <a:latin typeface="Calibri"/>
                  <a:ea typeface="Calibri"/>
                  <a:cs typeface="Calibri"/>
                  <a:sym typeface="Calibri"/>
                </a:rPr>
              </a:br>
              <a:r>
                <a:rPr b="0" lang="en-US" sz="1400">
                  <a:solidFill>
                    <a:srgbClr val="6B7280"/>
                  </a:solidFill>
                  <a:latin typeface="Calibri"/>
                  <a:ea typeface="Calibri"/>
                  <a:cs typeface="Calibri"/>
                  <a:sym typeface="Calibri"/>
                </a:rPr>
                <a:t>→ ____________________</a:t>
              </a:r>
              <a:endParaRPr b="0" sz="1600">
                <a:solidFill>
                  <a:srgbClr val="1F2937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rtl="0" algn="l">
                <a:spcBef>
                  <a:spcPts val="1200"/>
                </a:spcBef>
                <a:spcAft>
                  <a:spcPts val="0"/>
                </a:spcAft>
                <a:buNone/>
              </a:pPr>
              <a:r>
                <a:rPr b="1" lang="en-US" sz="1600">
                  <a:solidFill>
                    <a:srgbClr val="1F2937"/>
                  </a:solidFill>
                  <a:latin typeface="Calibri"/>
                  <a:ea typeface="Calibri"/>
                  <a:cs typeface="Calibri"/>
                  <a:sym typeface="Calibri"/>
                </a:rPr>
                <a:t>c)</a:t>
              </a:r>
              <a:r>
                <a:rPr b="0" lang="en-US" sz="1600">
                  <a:solidFill>
                    <a:srgbClr val="1F2937"/>
                  </a:solidFill>
                  <a:latin typeface="Calibri"/>
                  <a:ea typeface="Calibri"/>
                  <a:cs typeface="Calibri"/>
                  <a:sym typeface="Calibri"/>
                </a:rPr>
                <a:t> Quel document sert à s'inscrire ou donner ses informations ?</a:t>
              </a:r>
              <a:br>
                <a:rPr b="0" lang="en-US" sz="1600">
                  <a:solidFill>
                    <a:srgbClr val="1F2937"/>
                  </a:solidFill>
                  <a:latin typeface="Calibri"/>
                  <a:ea typeface="Calibri"/>
                  <a:cs typeface="Calibri"/>
                  <a:sym typeface="Calibri"/>
                </a:rPr>
              </a:br>
              <a:r>
                <a:rPr b="0" lang="en-US" sz="1400">
                  <a:solidFill>
                    <a:srgbClr val="6B7280"/>
                  </a:solidFill>
                  <a:latin typeface="Calibri"/>
                  <a:ea typeface="Calibri"/>
                  <a:cs typeface="Calibri"/>
                  <a:sym typeface="Calibri"/>
                </a:rPr>
                <a:t>→ Un f_ _ _ _ _ _ _ _ e</a:t>
              </a:r>
              <a:endParaRPr b="0" sz="1600">
                <a:solidFill>
                  <a:srgbClr val="1F2937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600000" y="350000"/>
            <a:ext cx="10992000" cy="800000"/>
          </a:xfrm>
          <a:prstGeom prst="rect">
            <a:avLst/>
          </a:prstGeom>
          <a:noFill/>
        </p:spPr>
        <p:txBody>
          <a:bodyPr anchor="t" wrap="square" lIns="91425" rIns="91425" tIns="45700" bIns="45700">
            <a:normAutofit/>
          </a:bodyPr>
          <a:lstStyle/>
          <a:p>
            <a:pPr algn="l">
              <a:buNone/>
            </a:pPr>
            <a:r>
              <a:rPr b="1" i="0" lang="fr-FR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Les mois de l’année</a:t>
            </a:r>
          </a:p>
        </p:txBody>
      </p:sp>
      <p:sp>
        <p:nvSpPr>
          <p:cNvPr id="10" name="Month 1"/>
          <p:cNvSpPr/>
          <p:nvPr/>
        </p:nvSpPr>
        <p:spPr>
          <a:xfrm>
            <a:off x="600000" y="1350000"/>
            <a:ext cx="2610000" cy="1080000"/>
          </a:xfrm>
          <a:prstGeom prst="roundRect">
            <a:avLst>
              <a:gd name="adj" fmla="val 12000"/>
            </a:avLst>
          </a:prstGeom>
          <a:solidFill>
            <a:srgbClr val="DCEBF7"/>
          </a:solidFill>
          <a:ln w="9525">
            <a:solidFill>
              <a:srgbClr val="BFBFBF"/>
            </a:solidFill>
          </a:ln>
        </p:spPr>
        <p:txBody>
          <a:bodyPr anchor="ctr" wrap="square">
            <a:normAutofit/>
          </a:bodyPr>
          <a:lstStyle/>
          <a:p>
            <a:pPr algn="ctr">
              <a:buNone/>
            </a:pPr>
            <a:r>
              <a:rPr b="0" i="0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</a:p>
          <a:p>
            <a:pPr algn="ctr">
              <a:buNone/>
            </a:pPr>
            <a:r>
              <a:rPr b="1" i="0" lang="fr-FR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janvier</a:t>
            </a:r>
          </a:p>
        </p:txBody>
      </p:sp>
      <p:sp>
        <p:nvSpPr>
          <p:cNvPr id="11" name="Month 2"/>
          <p:cNvSpPr/>
          <p:nvPr/>
        </p:nvSpPr>
        <p:spPr>
          <a:xfrm>
            <a:off x="3394000" y="1350000"/>
            <a:ext cx="2610000" cy="1080000"/>
          </a:xfrm>
          <a:prstGeom prst="roundRect">
            <a:avLst>
              <a:gd name="adj" fmla="val 12000"/>
            </a:avLst>
          </a:prstGeom>
          <a:solidFill>
            <a:srgbClr val="DCEBF7"/>
          </a:solidFill>
          <a:ln w="9525">
            <a:solidFill>
              <a:srgbClr val="BFBFBF"/>
            </a:solidFill>
          </a:ln>
        </p:spPr>
        <p:txBody>
          <a:bodyPr anchor="ctr" wrap="square">
            <a:normAutofit/>
          </a:bodyPr>
          <a:lstStyle/>
          <a:p>
            <a:pPr algn="ctr">
              <a:buNone/>
            </a:pPr>
            <a:r>
              <a:rPr b="0" i="0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</a:p>
          <a:p>
            <a:pPr algn="ctr">
              <a:buNone/>
            </a:pPr>
            <a:r>
              <a:rPr b="1" i="0" lang="fr-FR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février</a:t>
            </a:r>
          </a:p>
        </p:txBody>
      </p:sp>
      <p:sp>
        <p:nvSpPr>
          <p:cNvPr id="12" name="Month 3"/>
          <p:cNvSpPr/>
          <p:nvPr/>
        </p:nvSpPr>
        <p:spPr>
          <a:xfrm>
            <a:off x="6188000" y="1350000"/>
            <a:ext cx="2610000" cy="1080000"/>
          </a:xfrm>
          <a:prstGeom prst="roundRect">
            <a:avLst>
              <a:gd name="adj" fmla="val 12000"/>
            </a:avLst>
          </a:prstGeom>
          <a:solidFill>
            <a:srgbClr val="E2F0D9"/>
          </a:solidFill>
          <a:ln w="9525">
            <a:solidFill>
              <a:srgbClr val="BFBFBF"/>
            </a:solidFill>
          </a:ln>
        </p:spPr>
        <p:txBody>
          <a:bodyPr anchor="ctr" wrap="square">
            <a:normAutofit/>
          </a:bodyPr>
          <a:lstStyle/>
          <a:p>
            <a:pPr algn="ctr">
              <a:buNone/>
            </a:pPr>
            <a:r>
              <a:rPr b="0" i="0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</a:p>
          <a:p>
            <a:pPr algn="ctr">
              <a:buNone/>
            </a:pPr>
            <a:r>
              <a:rPr b="1" i="0" lang="fr-FR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mars</a:t>
            </a:r>
          </a:p>
        </p:txBody>
      </p:sp>
      <p:sp>
        <p:nvSpPr>
          <p:cNvPr id="13" name="Month 4"/>
          <p:cNvSpPr/>
          <p:nvPr/>
        </p:nvSpPr>
        <p:spPr>
          <a:xfrm>
            <a:off x="8982000" y="1350000"/>
            <a:ext cx="2610000" cy="1080000"/>
          </a:xfrm>
          <a:prstGeom prst="roundRect">
            <a:avLst>
              <a:gd name="adj" fmla="val 12000"/>
            </a:avLst>
          </a:prstGeom>
          <a:solidFill>
            <a:srgbClr val="E2F0D9"/>
          </a:solidFill>
          <a:ln w="9525">
            <a:solidFill>
              <a:srgbClr val="BFBFBF"/>
            </a:solidFill>
          </a:ln>
        </p:spPr>
        <p:txBody>
          <a:bodyPr anchor="ctr" wrap="square">
            <a:normAutofit/>
          </a:bodyPr>
          <a:lstStyle/>
          <a:p>
            <a:pPr algn="ctr">
              <a:buNone/>
            </a:pPr>
            <a:r>
              <a:rPr b="0" i="0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</a:p>
          <a:p>
            <a:pPr algn="ctr">
              <a:buNone/>
            </a:pPr>
            <a:r>
              <a:rPr b="1" i="0" lang="fr-FR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avril</a:t>
            </a:r>
          </a:p>
        </p:txBody>
      </p:sp>
      <p:sp>
        <p:nvSpPr>
          <p:cNvPr id="14" name="Month 5"/>
          <p:cNvSpPr/>
          <p:nvPr/>
        </p:nvSpPr>
        <p:spPr>
          <a:xfrm>
            <a:off x="600000" y="2614000"/>
            <a:ext cx="2610000" cy="1080000"/>
          </a:xfrm>
          <a:prstGeom prst="roundRect">
            <a:avLst>
              <a:gd name="adj" fmla="val 12000"/>
            </a:avLst>
          </a:prstGeom>
          <a:solidFill>
            <a:srgbClr val="E2F0D9"/>
          </a:solidFill>
          <a:ln w="9525">
            <a:solidFill>
              <a:srgbClr val="BFBFBF"/>
            </a:solidFill>
          </a:ln>
        </p:spPr>
        <p:txBody>
          <a:bodyPr anchor="ctr" wrap="square">
            <a:normAutofit/>
          </a:bodyPr>
          <a:lstStyle/>
          <a:p>
            <a:pPr algn="ctr">
              <a:buNone/>
            </a:pPr>
            <a:r>
              <a:rPr b="0" i="0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</a:p>
          <a:p>
            <a:pPr algn="ctr">
              <a:buNone/>
            </a:pPr>
            <a:r>
              <a:rPr b="1" i="0" lang="fr-FR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mai</a:t>
            </a:r>
          </a:p>
        </p:txBody>
      </p:sp>
      <p:sp>
        <p:nvSpPr>
          <p:cNvPr id="15" name="Month 6"/>
          <p:cNvSpPr/>
          <p:nvPr/>
        </p:nvSpPr>
        <p:spPr>
          <a:xfrm>
            <a:off x="3394000" y="2614000"/>
            <a:ext cx="2610000" cy="1080000"/>
          </a:xfrm>
          <a:prstGeom prst="roundRect">
            <a:avLst>
              <a:gd name="adj" fmla="val 12000"/>
            </a:avLst>
          </a:prstGeom>
          <a:solidFill>
            <a:srgbClr val="FFF2CC"/>
          </a:solidFill>
          <a:ln w="9525">
            <a:solidFill>
              <a:srgbClr val="BFBFBF"/>
            </a:solidFill>
          </a:ln>
        </p:spPr>
        <p:txBody>
          <a:bodyPr anchor="ctr" wrap="square">
            <a:normAutofit/>
          </a:bodyPr>
          <a:lstStyle/>
          <a:p>
            <a:pPr algn="ctr">
              <a:buNone/>
            </a:pPr>
            <a:r>
              <a:rPr b="0" i="0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</a:p>
          <a:p>
            <a:pPr algn="ctr">
              <a:buNone/>
            </a:pPr>
            <a:r>
              <a:rPr b="1" i="0" lang="fr-FR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juin</a:t>
            </a:r>
          </a:p>
        </p:txBody>
      </p:sp>
      <p:sp>
        <p:nvSpPr>
          <p:cNvPr id="16" name="Month 7"/>
          <p:cNvSpPr/>
          <p:nvPr/>
        </p:nvSpPr>
        <p:spPr>
          <a:xfrm>
            <a:off x="6188000" y="2614000"/>
            <a:ext cx="2610000" cy="1080000"/>
          </a:xfrm>
          <a:prstGeom prst="roundRect">
            <a:avLst>
              <a:gd name="adj" fmla="val 12000"/>
            </a:avLst>
          </a:prstGeom>
          <a:solidFill>
            <a:srgbClr val="FFF2CC"/>
          </a:solidFill>
          <a:ln w="9525">
            <a:solidFill>
              <a:srgbClr val="BFBFBF"/>
            </a:solidFill>
          </a:ln>
        </p:spPr>
        <p:txBody>
          <a:bodyPr anchor="ctr" wrap="square">
            <a:normAutofit/>
          </a:bodyPr>
          <a:lstStyle/>
          <a:p>
            <a:pPr algn="ctr">
              <a:buNone/>
            </a:pPr>
            <a:r>
              <a:rPr b="0" i="0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7</a:t>
            </a:r>
          </a:p>
          <a:p>
            <a:pPr algn="ctr">
              <a:buNone/>
            </a:pPr>
            <a:r>
              <a:rPr b="1" i="0" lang="fr-FR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juillet</a:t>
            </a:r>
          </a:p>
        </p:txBody>
      </p:sp>
      <p:sp>
        <p:nvSpPr>
          <p:cNvPr id="17" name="Month 8"/>
          <p:cNvSpPr/>
          <p:nvPr/>
        </p:nvSpPr>
        <p:spPr>
          <a:xfrm>
            <a:off x="8982000" y="2614000"/>
            <a:ext cx="2610000" cy="1080000"/>
          </a:xfrm>
          <a:prstGeom prst="roundRect">
            <a:avLst>
              <a:gd name="adj" fmla="val 12000"/>
            </a:avLst>
          </a:prstGeom>
          <a:solidFill>
            <a:srgbClr val="FFF2CC"/>
          </a:solidFill>
          <a:ln w="9525">
            <a:solidFill>
              <a:srgbClr val="BFBFBF"/>
            </a:solidFill>
          </a:ln>
        </p:spPr>
        <p:txBody>
          <a:bodyPr anchor="ctr" wrap="square">
            <a:normAutofit/>
          </a:bodyPr>
          <a:lstStyle/>
          <a:p>
            <a:pPr algn="ctr">
              <a:buNone/>
            </a:pPr>
            <a:r>
              <a:rPr b="0" i="0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8</a:t>
            </a:r>
          </a:p>
          <a:p>
            <a:pPr algn="ctr">
              <a:buNone/>
            </a:pPr>
            <a:r>
              <a:rPr b="1" i="0" lang="fr-FR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août</a:t>
            </a:r>
          </a:p>
        </p:txBody>
      </p:sp>
      <p:sp>
        <p:nvSpPr>
          <p:cNvPr id="18" name="Month 9"/>
          <p:cNvSpPr/>
          <p:nvPr/>
        </p:nvSpPr>
        <p:spPr>
          <a:xfrm>
            <a:off x="600000" y="3878000"/>
            <a:ext cx="2610000" cy="1080000"/>
          </a:xfrm>
          <a:prstGeom prst="roundRect">
            <a:avLst>
              <a:gd name="adj" fmla="val 12000"/>
            </a:avLst>
          </a:prstGeom>
          <a:solidFill>
            <a:srgbClr val="FCE4D6"/>
          </a:solidFill>
          <a:ln w="9525">
            <a:solidFill>
              <a:srgbClr val="BFBFBF"/>
            </a:solidFill>
          </a:ln>
        </p:spPr>
        <p:txBody>
          <a:bodyPr anchor="ctr" wrap="square">
            <a:normAutofit/>
          </a:bodyPr>
          <a:lstStyle/>
          <a:p>
            <a:pPr algn="ctr">
              <a:buNone/>
            </a:pPr>
            <a:r>
              <a:rPr b="0" i="0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9</a:t>
            </a:r>
          </a:p>
          <a:p>
            <a:pPr algn="ctr">
              <a:buNone/>
            </a:pPr>
            <a:r>
              <a:rPr b="1" i="0" lang="fr-FR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septembre</a:t>
            </a:r>
          </a:p>
        </p:txBody>
      </p:sp>
      <p:sp>
        <p:nvSpPr>
          <p:cNvPr id="19" name="Month 10"/>
          <p:cNvSpPr/>
          <p:nvPr/>
        </p:nvSpPr>
        <p:spPr>
          <a:xfrm>
            <a:off x="3394000" y="3878000"/>
            <a:ext cx="2610000" cy="1080000"/>
          </a:xfrm>
          <a:prstGeom prst="roundRect">
            <a:avLst>
              <a:gd name="adj" fmla="val 12000"/>
            </a:avLst>
          </a:prstGeom>
          <a:solidFill>
            <a:srgbClr val="FCE4D6"/>
          </a:solidFill>
          <a:ln w="9525">
            <a:solidFill>
              <a:srgbClr val="BFBFBF"/>
            </a:solidFill>
          </a:ln>
        </p:spPr>
        <p:txBody>
          <a:bodyPr anchor="ctr" wrap="square">
            <a:normAutofit/>
          </a:bodyPr>
          <a:lstStyle/>
          <a:p>
            <a:pPr algn="ctr">
              <a:buNone/>
            </a:pPr>
            <a:r>
              <a:rPr b="0" i="0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10</a:t>
            </a:r>
          </a:p>
          <a:p>
            <a:pPr algn="ctr">
              <a:buNone/>
            </a:pPr>
            <a:r>
              <a:rPr b="1" i="0" lang="fr-FR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octobre</a:t>
            </a:r>
          </a:p>
        </p:txBody>
      </p:sp>
      <p:sp>
        <p:nvSpPr>
          <p:cNvPr id="20" name="Month 11"/>
          <p:cNvSpPr/>
          <p:nvPr/>
        </p:nvSpPr>
        <p:spPr>
          <a:xfrm>
            <a:off x="6188000" y="3878000"/>
            <a:ext cx="2610000" cy="1080000"/>
          </a:xfrm>
          <a:prstGeom prst="roundRect">
            <a:avLst>
              <a:gd name="adj" fmla="val 12000"/>
            </a:avLst>
          </a:prstGeom>
          <a:solidFill>
            <a:srgbClr val="FCE4D6"/>
          </a:solidFill>
          <a:ln w="9525">
            <a:solidFill>
              <a:srgbClr val="BFBFBF"/>
            </a:solidFill>
          </a:ln>
        </p:spPr>
        <p:txBody>
          <a:bodyPr anchor="ctr" wrap="square">
            <a:normAutofit/>
          </a:bodyPr>
          <a:lstStyle/>
          <a:p>
            <a:pPr algn="ctr">
              <a:buNone/>
            </a:pPr>
            <a:r>
              <a:rPr b="0" i="0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11</a:t>
            </a:r>
          </a:p>
          <a:p>
            <a:pPr algn="ctr">
              <a:buNone/>
            </a:pPr>
            <a:r>
              <a:rPr b="1" i="0" lang="fr-FR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novembre</a:t>
            </a:r>
          </a:p>
        </p:txBody>
      </p:sp>
      <p:sp>
        <p:nvSpPr>
          <p:cNvPr id="21" name="Month 12"/>
          <p:cNvSpPr/>
          <p:nvPr/>
        </p:nvSpPr>
        <p:spPr>
          <a:xfrm>
            <a:off x="8982000" y="3878000"/>
            <a:ext cx="2610000" cy="1080000"/>
          </a:xfrm>
          <a:prstGeom prst="roundRect">
            <a:avLst>
              <a:gd name="adj" fmla="val 12000"/>
            </a:avLst>
          </a:prstGeom>
          <a:solidFill>
            <a:srgbClr val="DCEBF7"/>
          </a:solidFill>
          <a:ln w="9525">
            <a:solidFill>
              <a:srgbClr val="BFBFBF"/>
            </a:solidFill>
          </a:ln>
        </p:spPr>
        <p:txBody>
          <a:bodyPr anchor="ctr" wrap="square">
            <a:normAutofit/>
          </a:bodyPr>
          <a:lstStyle/>
          <a:p>
            <a:pPr algn="ctr">
              <a:buNone/>
            </a:pPr>
            <a:r>
              <a:rPr b="0" i="0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12</a:t>
            </a:r>
          </a:p>
          <a:p>
            <a:pPr algn="ctr">
              <a:buNone/>
            </a:pPr>
            <a:r>
              <a:rPr b="1" i="0" lang="fr-FR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décembre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600000" y="5150000"/>
            <a:ext cx="10992000" cy="1300000"/>
          </a:xfrm>
          <a:prstGeom prst="rect">
            <a:avLst/>
          </a:prstGeom>
          <a:noFill/>
        </p:spPr>
        <p:txBody>
          <a:bodyPr anchor="t" wrap="square" lIns="91425" rIns="91425" tIns="45700" bIns="45700">
            <a:normAutofit/>
          </a:bodyPr>
          <a:lstStyle/>
          <a:p>
            <a:pPr algn="l">
              <a:buNone/>
            </a:pPr>
            <a:r>
              <a:rPr b="1" i="0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Quelle est votre date d’anniversaire ? </a:t>
            </a:r>
            <a:r>
              <a:rPr b="0" i="0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→ Mon anniversaire, c’est le 3 septembre. / C’est le 1</a:t>
            </a:r>
            <a:r>
              <a:rPr b="0" i="0" lang="fr-FR" sz="2000" baseline="30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er</a:t>
            </a:r>
            <a:r>
              <a:rPr b="0" i="0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mai.</a:t>
            </a:r>
          </a:p>
          <a:p>
            <a:pPr algn="l">
              <a:buNone/>
            </a:pPr>
            <a:r>
              <a:rPr b="1" i="0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Vous êtes né(e) en quel mois ? </a:t>
            </a:r>
            <a:r>
              <a:rPr b="0" i="0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→ Je suis né(e) en juillet.</a:t>
            </a:r>
          </a:p>
          <a:p>
            <a:pPr algn="l">
              <a:buNone/>
            </a:pPr>
            <a:r>
              <a:rPr b="1" i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Attention : </a:t>
            </a:r>
            <a:r>
              <a:rPr b="0" i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les mois s’écrivent sans majuscule en français.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La Francophonie.</a:t>
            </a:r>
            <a:endParaRPr/>
          </a:p>
        </p:txBody>
      </p:sp>
      <p:sp>
        <p:nvSpPr>
          <p:cNvPr id="95" name="Google Shape;95;p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u="sng">
                <a:solidFill>
                  <a:schemeClr val="hlink"/>
                </a:solidFill>
                <a:hlinkClick r:id="rId3"/>
              </a:rPr>
              <a:t>https://www.youtube.com/watch?v=8-qre2CXKYk&amp;t=43s</a:t>
            </a:r>
            <a:endParaRPr/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  <p:pic>
        <p:nvPicPr>
          <p:cNvPr id="96" name="Google Shape;96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325110" y="2969234"/>
            <a:ext cx="5636260" cy="36804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screenshot of a cell phone&#10;&#10;Description automatically generated" id="101" name="Google Shape;101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5150" y="365760"/>
            <a:ext cx="11061700" cy="4961890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3"/>
          <p:cNvSpPr txBox="1"/>
          <p:nvPr/>
        </p:nvSpPr>
        <p:spPr>
          <a:xfrm>
            <a:off x="4497050" y="4850400"/>
            <a:ext cx="7117200" cy="173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lphaLcPeriod"/>
            </a:pPr>
            <a:r>
              <a:rPr b="0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C’est 7 Euros // Un café coûte sept euros  (7 €)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lphaLcPeriod"/>
            </a:pPr>
            <a:r>
              <a:rPr b="0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Bonjour</a:t>
            </a:r>
            <a:r>
              <a:rPr b="0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S’il vous plaît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lphaLcPeriod"/>
            </a:pPr>
            <a:r>
              <a:rPr b="0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 café avec les mots de politesse coûte 1 Euro 40.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→ Ça coûte 1 Euro 40.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3"/>
          <p:cNvSpPr txBox="1"/>
          <p:nvPr/>
        </p:nvSpPr>
        <p:spPr>
          <a:xfrm>
            <a:off x="647600" y="149450"/>
            <a:ext cx="71172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Où sommes-nous? → Nous sommes dans un café </a:t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picture containing knife&#10;&#10;Description automatically generated" id="108" name="Google Shape;108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7400" y="1187450"/>
            <a:ext cx="4699000" cy="1206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picture containing drawing&#10;&#10;Description automatically generated" id="109" name="Google Shape;109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613400" y="1358900"/>
            <a:ext cx="6146800" cy="477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4"/>
          <p:cNvSpPr txBox="1"/>
          <p:nvPr/>
        </p:nvSpPr>
        <p:spPr>
          <a:xfrm>
            <a:off x="1081515" y="2905780"/>
            <a:ext cx="2608406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c’est -&gt; ce sont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4"/>
          <p:cNvSpPr txBox="1"/>
          <p:nvPr/>
        </p:nvSpPr>
        <p:spPr>
          <a:xfrm>
            <a:off x="1097280" y="3429000"/>
            <a:ext cx="4012637" cy="11387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c’est un acteur  🙎🏻‍♂️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ce sont des acteurs  </a:t>
            </a:r>
            <a:r>
              <a:rPr b="0" i="0" lang="en-US" sz="4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👨‍👨‍👧‍👦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" name="Google Shape;112;p4"/>
          <p:cNvSpPr/>
          <p:nvPr/>
        </p:nvSpPr>
        <p:spPr>
          <a:xfrm>
            <a:off x="3816921" y="1790700"/>
            <a:ext cx="1364679" cy="603250"/>
          </a:xfrm>
          <a:prstGeom prst="rect">
            <a:avLst/>
          </a:prstGeom>
          <a:noFill/>
          <a:ln cap="flat" cmpd="sng" w="88900">
            <a:solidFill>
              <a:srgbClr val="7030A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screenshot of a cell phone&#10;&#10;Description automatically generated" id="117" name="Google Shape;117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11400" y="1405719"/>
            <a:ext cx="7569200" cy="3725839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5"/>
          <p:cNvSpPr/>
          <p:nvPr/>
        </p:nvSpPr>
        <p:spPr>
          <a:xfrm>
            <a:off x="3939750" y="2665388"/>
            <a:ext cx="1364679" cy="603250"/>
          </a:xfrm>
          <a:prstGeom prst="rect">
            <a:avLst/>
          </a:prstGeom>
          <a:noFill/>
          <a:ln cap="flat" cmpd="sng" w="88900">
            <a:solidFill>
              <a:srgbClr val="7030A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5"/>
          <p:cNvSpPr/>
          <p:nvPr/>
        </p:nvSpPr>
        <p:spPr>
          <a:xfrm>
            <a:off x="5168049" y="3728682"/>
            <a:ext cx="1364679" cy="603250"/>
          </a:xfrm>
          <a:prstGeom prst="rect">
            <a:avLst/>
          </a:prstGeom>
          <a:noFill/>
          <a:ln cap="flat" cmpd="sng" w="88900">
            <a:solidFill>
              <a:srgbClr val="7030A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5"/>
          <p:cNvSpPr txBox="1"/>
          <p:nvPr/>
        </p:nvSpPr>
        <p:spPr>
          <a:xfrm>
            <a:off x="4622089" y="5131558"/>
            <a:ext cx="3361851" cy="584775"/>
          </a:xfrm>
          <a:prstGeom prst="rect">
            <a:avLst/>
          </a:prstGeom>
          <a:noFill/>
          <a:ln cap="flat" cmpd="sng" w="889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 vous en prie.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p6"/>
          <p:cNvSpPr/>
          <p:nvPr/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A screenshot of a cell phone&#10;&#10;Description automatically generated" id="127" name="Google Shape;127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43467" y="936922"/>
            <a:ext cx="10905066" cy="52889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7"/>
          <p:cNvSpPr/>
          <p:nvPr/>
        </p:nvSpPr>
        <p:spPr>
          <a:xfrm>
            <a:off x="7544662" y="323519"/>
            <a:ext cx="4323899" cy="6212748"/>
          </a:xfrm>
          <a:custGeom>
            <a:rect b="b" l="l" r="r" t="t"/>
            <a:pathLst>
              <a:path extrusionOk="0" h="6212748" w="4323899">
                <a:moveTo>
                  <a:pt x="0" y="0"/>
                </a:moveTo>
                <a:lnTo>
                  <a:pt x="742501" y="0"/>
                </a:lnTo>
                <a:lnTo>
                  <a:pt x="4323899" y="0"/>
                </a:lnTo>
                <a:lnTo>
                  <a:pt x="4323899" y="2864954"/>
                </a:lnTo>
                <a:lnTo>
                  <a:pt x="880454" y="6212748"/>
                </a:lnTo>
                <a:lnTo>
                  <a:pt x="0" y="6212748"/>
                </a:lnTo>
                <a:lnTo>
                  <a:pt x="0" y="6210962"/>
                </a:lnTo>
                <a:close/>
              </a:path>
            </a:pathLst>
          </a:custGeom>
          <a:solidFill>
            <a:srgbClr val="7F7F7F">
              <a:alpha val="23922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7"/>
          <p:cNvSpPr/>
          <p:nvPr/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7"/>
          <p:cNvSpPr/>
          <p:nvPr/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cap="flat" cmpd="sng" w="19050">
            <a:solidFill>
              <a:srgbClr val="3F3F3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7"/>
          <p:cNvSpPr txBox="1"/>
          <p:nvPr>
            <p:ph type="title"/>
          </p:nvPr>
        </p:nvSpPr>
        <p:spPr>
          <a:xfrm>
            <a:off x="8026203" y="1443390"/>
            <a:ext cx="3268216" cy="3405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Calibri"/>
              <a:buNone/>
            </a:pPr>
            <a:r>
              <a:rPr lang="en-US" sz="4200"/>
              <a:t>Transcription</a:t>
            </a:r>
            <a:endParaRPr/>
          </a:p>
        </p:txBody>
      </p:sp>
      <p:sp>
        <p:nvSpPr>
          <p:cNvPr id="137" name="Google Shape;137;p7"/>
          <p:cNvSpPr txBox="1"/>
          <p:nvPr>
            <p:ph idx="1" type="body"/>
          </p:nvPr>
        </p:nvSpPr>
        <p:spPr>
          <a:xfrm>
            <a:off x="1289304" y="1266614"/>
            <a:ext cx="5769224" cy="37594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/>
              <a:t>Un café !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/>
              <a:t>Bonjour !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/>
              <a:t>Euh, excusez-moi, un café, s’il vous plaît.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/>
              <a:t>…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/>
              <a:t>Et voilà !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/>
              <a:t>Merci.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/>
              <a:t>Je vous en prie.</a:t>
            </a:r>
            <a:endParaRPr/>
          </a:p>
          <a:p>
            <a:pPr indent="-762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 sz="2400"/>
          </a:p>
        </p:txBody>
      </p:sp>
      <p:sp>
        <p:nvSpPr>
          <p:cNvPr id="138" name="Google Shape;138;p7"/>
          <p:cNvSpPr txBox="1"/>
          <p:nvPr/>
        </p:nvSpPr>
        <p:spPr>
          <a:xfrm>
            <a:off x="759145" y="4967906"/>
            <a:ext cx="7574508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 deux ou trois, pratiquez les formules de politesse en demandant quelque chose ( un crayon, une gomme, un livre...) à une personne. 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screenshot of a cell phone&#10;&#10;Description automatically generated" id="143" name="Google Shape;143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44700" y="635000"/>
            <a:ext cx="8102600" cy="5588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44" name="Google Shape;144;p8"/>
          <p:cNvCxnSpPr/>
          <p:nvPr/>
        </p:nvCxnSpPr>
        <p:spPr>
          <a:xfrm flipH="1" rot="10800000">
            <a:off x="5829868" y="3217460"/>
            <a:ext cx="532263" cy="423080"/>
          </a:xfrm>
          <a:prstGeom prst="straightConnector1">
            <a:avLst/>
          </a:prstGeom>
          <a:noFill/>
          <a:ln cap="flat" cmpd="sng" w="101600">
            <a:solidFill>
              <a:schemeClr val="accent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145" name="Google Shape;145;p8"/>
          <p:cNvCxnSpPr/>
          <p:nvPr/>
        </p:nvCxnSpPr>
        <p:spPr>
          <a:xfrm flipH="1" rot="10800000">
            <a:off x="5763903" y="3779293"/>
            <a:ext cx="532263" cy="423080"/>
          </a:xfrm>
          <a:prstGeom prst="straightConnector1">
            <a:avLst/>
          </a:prstGeom>
          <a:noFill/>
          <a:ln cap="flat" cmpd="sng" w="101600">
            <a:solidFill>
              <a:schemeClr val="accent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146" name="Google Shape;146;p8"/>
          <p:cNvCxnSpPr/>
          <p:nvPr/>
        </p:nvCxnSpPr>
        <p:spPr>
          <a:xfrm>
            <a:off x="7988584" y="3852080"/>
            <a:ext cx="500323" cy="446965"/>
          </a:xfrm>
          <a:prstGeom prst="straightConnector1">
            <a:avLst/>
          </a:prstGeom>
          <a:noFill/>
          <a:ln cap="flat" cmpd="sng" w="101600">
            <a:solidFill>
              <a:schemeClr val="accent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147" name="Google Shape;147;p8"/>
          <p:cNvCxnSpPr/>
          <p:nvPr/>
        </p:nvCxnSpPr>
        <p:spPr>
          <a:xfrm flipH="1" rot="10800000">
            <a:off x="5763902" y="4376951"/>
            <a:ext cx="532263" cy="423080"/>
          </a:xfrm>
          <a:prstGeom prst="straightConnector1">
            <a:avLst/>
          </a:prstGeom>
          <a:noFill/>
          <a:ln cap="flat" cmpd="sng" w="101600">
            <a:solidFill>
              <a:schemeClr val="accent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148" name="Google Shape;148;p8"/>
          <p:cNvCxnSpPr/>
          <p:nvPr/>
        </p:nvCxnSpPr>
        <p:spPr>
          <a:xfrm flipH="1" rot="10800000">
            <a:off x="7212839" y="4376951"/>
            <a:ext cx="532263" cy="423080"/>
          </a:xfrm>
          <a:prstGeom prst="straightConnector1">
            <a:avLst/>
          </a:prstGeom>
          <a:noFill/>
          <a:ln cap="flat" cmpd="sng" w="101600">
            <a:solidFill>
              <a:schemeClr val="accent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149" name="Google Shape;149;p8"/>
          <p:cNvCxnSpPr/>
          <p:nvPr/>
        </p:nvCxnSpPr>
        <p:spPr>
          <a:xfrm>
            <a:off x="9487748" y="4376951"/>
            <a:ext cx="500323" cy="446965"/>
          </a:xfrm>
          <a:prstGeom prst="straightConnector1">
            <a:avLst/>
          </a:prstGeom>
          <a:noFill/>
          <a:ln cap="flat" cmpd="sng" w="101600">
            <a:solidFill>
              <a:schemeClr val="accent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150" name="Google Shape;150;p8"/>
          <p:cNvSpPr/>
          <p:nvPr/>
        </p:nvSpPr>
        <p:spPr>
          <a:xfrm>
            <a:off x="5349922" y="5158854"/>
            <a:ext cx="946243" cy="423080"/>
          </a:xfrm>
          <a:prstGeom prst="rect">
            <a:avLst/>
          </a:prstGeom>
          <a:noFill/>
          <a:ln cap="flat" cmpd="sng" w="76200">
            <a:solidFill>
              <a:srgbClr val="00B05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picture containing knife&#10;&#10;Description automatically generated" id="155" name="Google Shape;155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35150" y="833082"/>
            <a:ext cx="8521700" cy="1752600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9"/>
          <p:cNvSpPr txBox="1"/>
          <p:nvPr/>
        </p:nvSpPr>
        <p:spPr>
          <a:xfrm>
            <a:off x="2115403" y="2208357"/>
            <a:ext cx="7465325" cy="41549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en-US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Voilà votre café, madame !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1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en-US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Merci !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en-US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Aïe !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1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en-US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Bonjour madame !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" name="Google Shape;157;p9"/>
          <p:cNvSpPr txBox="1"/>
          <p:nvPr/>
        </p:nvSpPr>
        <p:spPr>
          <a:xfrm>
            <a:off x="2115403" y="2761750"/>
            <a:ext cx="4244454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en-US" sz="32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Merci !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" name="Google Shape;158;p9"/>
          <p:cNvSpPr txBox="1"/>
          <p:nvPr/>
        </p:nvSpPr>
        <p:spPr>
          <a:xfrm>
            <a:off x="2060812" y="3979931"/>
            <a:ext cx="5281684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en-US" sz="32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Je vous en prie / De rien !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9"/>
          <p:cNvSpPr txBox="1"/>
          <p:nvPr/>
        </p:nvSpPr>
        <p:spPr>
          <a:xfrm>
            <a:off x="2060812" y="5081012"/>
            <a:ext cx="5281684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en-US" sz="32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Pardon !/ Excusez-moi!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9"/>
          <p:cNvSpPr txBox="1"/>
          <p:nvPr/>
        </p:nvSpPr>
        <p:spPr>
          <a:xfrm>
            <a:off x="2115403" y="6070953"/>
            <a:ext cx="5281684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en-US" sz="32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Bonjour …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2020-07-13T06:28:23Z</dcterms:created>
  <dc:creator>Yannick Appriou</dc:creator>
</cp:coreProperties>
</file>